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B2106"/>
    <a:srgbClr val="00FF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5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C5F32-6E4D-4A4F-91D1-9CA8036DABBF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F34B6-D225-45D4-81C5-26969A701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0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9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9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3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3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4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8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0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3B35-D0E0-47DC-B267-E47A1AAB6352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50DC-0304-46A6-9650-D949C938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46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539552" y="3068960"/>
            <a:ext cx="3816424" cy="1512168"/>
          </a:xfrm>
          <a:prstGeom prst="snip1Rect">
            <a:avLst/>
          </a:prstGeom>
          <a:solidFill>
            <a:srgbClr val="8064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ru-RU" sz="1400" u="sng" kern="0" dirty="0">
                <a:solidFill>
                  <a:prstClr val="white"/>
                </a:solidFill>
                <a:latin typeface="Arial"/>
              </a:rPr>
              <a:t>Групповые занятия с психологом</a:t>
            </a:r>
            <a:r>
              <a:rPr lang="ru-RU" sz="1400" kern="0" dirty="0">
                <a:solidFill>
                  <a:prstClr val="white"/>
                </a:solidFill>
                <a:latin typeface="Arial"/>
              </a:rPr>
              <a:t>:</a:t>
            </a:r>
          </a:p>
          <a:p>
            <a:pPr>
              <a:defRPr/>
            </a:pPr>
            <a:endParaRPr lang="ru-RU" sz="1400" b="1" kern="0" dirty="0" smtClean="0">
              <a:solidFill>
                <a:prstClr val="white"/>
              </a:solidFill>
              <a:latin typeface="Arial"/>
            </a:endParaRPr>
          </a:p>
          <a:p>
            <a:pPr marL="268288" indent="-268288">
              <a:buFont typeface="Wingdings" pitchFamily="2" charset="2"/>
              <a:buChar char="q"/>
              <a:defRPr/>
            </a:pPr>
            <a:r>
              <a:rPr lang="ru-RU" sz="1400" kern="0" dirty="0" smtClean="0">
                <a:solidFill>
                  <a:prstClr val="white"/>
                </a:solidFill>
                <a:latin typeface="Arial"/>
              </a:rPr>
              <a:t>«</a:t>
            </a:r>
            <a:r>
              <a:rPr lang="ru-RU" sz="1400" kern="0" dirty="0">
                <a:solidFill>
                  <a:prstClr val="white"/>
                </a:solidFill>
                <a:latin typeface="Arial"/>
              </a:rPr>
              <a:t>Школа для родителей» - </a:t>
            </a:r>
          </a:p>
          <a:p>
            <a:pPr marL="268288" indent="-268288">
              <a:spcAft>
                <a:spcPts val="60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Arial"/>
              </a:rPr>
              <a:t>      по вторникам 18.00;</a:t>
            </a:r>
          </a:p>
          <a:p>
            <a:pPr marL="268288" lvl="0" indent="-268288">
              <a:buFont typeface="Wingdings" pitchFamily="2" charset="2"/>
              <a:buChar char="q"/>
              <a:defRPr/>
            </a:pPr>
            <a:r>
              <a:rPr lang="ru-RU" sz="1400" kern="0" dirty="0">
                <a:solidFill>
                  <a:prstClr val="white"/>
                </a:solidFill>
                <a:latin typeface="Arial"/>
              </a:rPr>
              <a:t> для несовершеннолетних – </a:t>
            </a:r>
          </a:p>
          <a:p>
            <a:pPr marL="268288" lvl="0" indent="-268288">
              <a:defRPr/>
            </a:pPr>
            <a:r>
              <a:rPr lang="ru-RU" sz="1400" kern="0" dirty="0">
                <a:solidFill>
                  <a:prstClr val="white"/>
                </a:solidFill>
                <a:latin typeface="Arial"/>
              </a:rPr>
              <a:t>      по четвергам в 17.00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21280" y="1196752"/>
            <a:ext cx="3834695" cy="1728192"/>
          </a:xfrm>
          <a:prstGeom prst="snip1Rect">
            <a:avLst/>
          </a:prstGeom>
          <a:solidFill>
            <a:srgbClr val="8064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rIns="36000" rtlCol="0"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kern="0" dirty="0" smtClean="0">
                <a:solidFill>
                  <a:prstClr val="white"/>
                </a:solidFill>
                <a:latin typeface="Arial"/>
              </a:rPr>
              <a:t>Диспансерное  наблюдение за больными с наркологическими заболеваниями, поддерживающее и противорецидивное лечение больных в период медицинского наблюдения;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kern="0" dirty="0">
                <a:solidFill>
                  <a:prstClr val="white"/>
                </a:solidFill>
                <a:latin typeface="Arial"/>
              </a:rPr>
              <a:t>Консультативная помощь </a:t>
            </a:r>
            <a:r>
              <a:rPr lang="ru-RU" sz="1400" kern="0" dirty="0" err="1">
                <a:solidFill>
                  <a:prstClr val="white"/>
                </a:solidFill>
                <a:latin typeface="Arial"/>
              </a:rPr>
              <a:t>созависимым</a:t>
            </a:r>
            <a:r>
              <a:rPr lang="ru-RU" sz="14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ru-RU" sz="1400" kern="0" dirty="0" smtClean="0">
                <a:solidFill>
                  <a:prstClr val="white"/>
                </a:solidFill>
                <a:latin typeface="Arial"/>
              </a:rPr>
              <a:t>родственникам</a:t>
            </a: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187624" y="188640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ru-RU" sz="1800" b="1" dirty="0" smtClean="0">
                <a:solidFill>
                  <a:prstClr val="white"/>
                </a:solidFill>
                <a:ea typeface="+mn-ea"/>
                <a:cs typeface="+mn-cs"/>
              </a:rPr>
              <a:t>Информация о работе </a:t>
            </a:r>
            <a:r>
              <a:rPr lang="ru-RU" sz="1800" b="1" dirty="0" smtClean="0">
                <a:solidFill>
                  <a:schemeClr val="bg1"/>
                </a:solidFill>
              </a:rPr>
              <a:t>СПб </a:t>
            </a:r>
            <a:r>
              <a:rPr lang="ru-RU" sz="1800" b="1" dirty="0">
                <a:solidFill>
                  <a:schemeClr val="bg1"/>
                </a:solidFill>
              </a:rPr>
              <a:t>ГБУЗ «Городская наркологическая больница» </a:t>
            </a:r>
            <a:r>
              <a:rPr lang="ru-RU" sz="1800" b="1" dirty="0" err="1">
                <a:solidFill>
                  <a:schemeClr val="bg1"/>
                </a:solidFill>
              </a:rPr>
              <a:t>диспансерно</a:t>
            </a:r>
            <a:r>
              <a:rPr lang="ru-RU" sz="1800" b="1" dirty="0">
                <a:solidFill>
                  <a:schemeClr val="bg1"/>
                </a:solidFill>
              </a:rPr>
              <a:t>-поликлиническое отделение №1 НК Колпинского </a:t>
            </a:r>
            <a:r>
              <a:rPr lang="ru-RU" sz="1800" b="1" dirty="0" smtClean="0">
                <a:solidFill>
                  <a:schemeClr val="bg1"/>
                </a:solidFill>
              </a:rPr>
              <a:t>района (</a:t>
            </a:r>
            <a:r>
              <a:rPr lang="ru-RU" sz="1800" b="1" dirty="0" err="1" smtClean="0">
                <a:solidFill>
                  <a:schemeClr val="bg1"/>
                </a:solidFill>
              </a:rPr>
              <a:t>г.Колпино</a:t>
            </a:r>
            <a:r>
              <a:rPr lang="ru-RU" sz="1800" b="1" dirty="0" smtClean="0">
                <a:solidFill>
                  <a:schemeClr val="bg1"/>
                </a:solidFill>
              </a:rPr>
              <a:t>, </a:t>
            </a:r>
            <a:r>
              <a:rPr lang="ru-RU" sz="1800" b="1" dirty="0" err="1" smtClean="0">
                <a:solidFill>
                  <a:schemeClr val="bg1"/>
                </a:solidFill>
              </a:rPr>
              <a:t>ул.Тверская</a:t>
            </a:r>
            <a:r>
              <a:rPr lang="ru-RU" sz="1800" b="1" dirty="0" smtClean="0">
                <a:solidFill>
                  <a:schemeClr val="bg1"/>
                </a:solidFill>
              </a:rPr>
              <a:t>, 10)</a:t>
            </a:r>
            <a:endParaRPr lang="ru-RU" sz="1800" b="1" dirty="0" smtClean="0">
              <a:solidFill>
                <a:schemeClr val="bg1"/>
              </a:solidFill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75" y="0"/>
            <a:ext cx="672212" cy="70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с одним вырезанным углом 9"/>
          <p:cNvSpPr/>
          <p:nvPr/>
        </p:nvSpPr>
        <p:spPr>
          <a:xfrm>
            <a:off x="521281" y="4725144"/>
            <a:ext cx="3834695" cy="648072"/>
          </a:xfrm>
          <a:prstGeom prst="snip1Rect">
            <a:avLst/>
          </a:prstGeom>
          <a:solidFill>
            <a:srgbClr val="8064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rIns="36000" rtlCol="0" anchor="ctr"/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kern="0" dirty="0" smtClean="0">
                <a:solidFill>
                  <a:prstClr val="white"/>
                </a:solidFill>
                <a:latin typeface="Arial"/>
              </a:rPr>
              <a:t>Медицинское освидетельствование на состояние опьянения (круглосуточно)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644008" y="4806864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31" y="5686913"/>
            <a:ext cx="1512888" cy="1050925"/>
          </a:xfrm>
          <a:prstGeom prst="round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100389" y="5916320"/>
            <a:ext cx="565070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sz="2400" dirty="0">
                <a:solidFill>
                  <a:prstClr val="black"/>
                </a:solidFill>
                <a:latin typeface="Franklin Gothic Medium Cond" panose="020B0606030402020204" pitchFamily="34" charset="0"/>
                <a:ea typeface="Times New Roman"/>
                <a:cs typeface="Times New Roman"/>
              </a:rPr>
              <a:t>Телефон Доверия,  </a:t>
            </a:r>
            <a:r>
              <a:rPr lang="ru-RU" altLang="ru-RU" sz="2000" dirty="0">
                <a:solidFill>
                  <a:prstClr val="black"/>
                </a:solidFill>
                <a:latin typeface="Franklin Gothic Medium Cond" panose="020B0606030402020204" pitchFamily="34" charset="0"/>
                <a:ea typeface="Times New Roman"/>
                <a:cs typeface="Times New Roman"/>
              </a:rPr>
              <a:t>круглосуточно </a:t>
            </a:r>
            <a:r>
              <a:rPr lang="ru-RU" altLang="ru-RU" sz="2400" dirty="0">
                <a:solidFill>
                  <a:prstClr val="black"/>
                </a:solidFill>
                <a:latin typeface="Franklin Gothic Medium Cond" panose="020B0606030402020204" pitchFamily="34" charset="0"/>
                <a:ea typeface="Times New Roman"/>
                <a:cs typeface="Times New Roman"/>
              </a:rPr>
              <a:t> </a:t>
            </a:r>
          </a:p>
          <a:p>
            <a:pPr algn="ctr"/>
            <a:r>
              <a:rPr lang="ru-RU" altLang="ru-RU" sz="2400" b="1" dirty="0">
                <a:solidFill>
                  <a:srgbClr val="CC0000"/>
                </a:solidFill>
                <a:latin typeface="Franklin Gothic Medium Cond" panose="020B0606030402020204" pitchFamily="34" charset="0"/>
                <a:ea typeface="Times New Roman"/>
                <a:cs typeface="Times New Roman"/>
              </a:rPr>
              <a:t>714 – 42 – 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25742" y="4725144"/>
            <a:ext cx="2462682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469-27-30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0329864">
            <a:off x="4676714" y="3582728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45755">
            <a:off x="4644008" y="1916832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25742" y="2119188"/>
            <a:ext cx="2462682" cy="18138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регистратуры: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</a:rPr>
              <a:t>469-26-74</a:t>
            </a:r>
          </a:p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 pitchFamily="18" charset="0"/>
              </a:rPr>
              <a:t>на групповые занятия – предварительная запись по телефону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3046</TotalTime>
  <Words>101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в 2017 году и основные задачи на 2018 год</dc:title>
  <dc:creator>СПб ГБУЗ ГНБ ОМКО</dc:creator>
  <cp:lastModifiedBy>Круглова Наталия Сергеевна</cp:lastModifiedBy>
  <cp:revision>83</cp:revision>
  <dcterms:created xsi:type="dcterms:W3CDTF">2018-02-15T08:01:28Z</dcterms:created>
  <dcterms:modified xsi:type="dcterms:W3CDTF">2020-10-26T07:55:13Z</dcterms:modified>
</cp:coreProperties>
</file>